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65" r:id="rId3"/>
    <p:sldId id="257" r:id="rId4"/>
    <p:sldId id="266" r:id="rId5"/>
    <p:sldId id="269" r:id="rId6"/>
    <p:sldId id="270" r:id="rId7"/>
    <p:sldId id="267" r:id="rId8"/>
    <p:sldId id="268" r:id="rId9"/>
    <p:sldId id="271" r:id="rId10"/>
    <p:sldId id="272" r:id="rId11"/>
    <p:sldId id="275" r:id="rId12"/>
    <p:sldId id="274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  <a:srgbClr val="EA002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939" autoAdjust="0"/>
    <p:restoredTop sz="94660"/>
  </p:normalViewPr>
  <p:slideViewPr>
    <p:cSldViewPr>
      <p:cViewPr varScale="1">
        <p:scale>
          <a:sx n="147" d="100"/>
          <a:sy n="147" d="100"/>
        </p:scale>
        <p:origin x="-13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F25F0-199A-49B8-8944-E994D3FE86FF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AF15B-617E-424D-A527-FE14DA11E69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857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42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768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823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9858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186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924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4972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234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5034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7917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20C7A-B1C9-4573-AFC6-A3B4EDFF741A}" type="datetimeFigureOut">
              <a:rPr lang="ko-KR" altLang="en-US" smtClean="0"/>
              <a:pPr/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6D9A2-B20D-48B3-A3D5-575E3E80C6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772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10800000">
            <a:off x="0" y="6727675"/>
            <a:ext cx="9178778" cy="130325"/>
            <a:chOff x="0" y="6727676"/>
            <a:chExt cx="9178778" cy="130325"/>
          </a:xfrm>
        </p:grpSpPr>
        <p:sp>
          <p:nvSpPr>
            <p:cNvPr id="8" name="직사각형 7"/>
            <p:cNvSpPr/>
            <p:nvPr/>
          </p:nvSpPr>
          <p:spPr>
            <a:xfrm>
              <a:off x="0" y="6727676"/>
              <a:ext cx="7487098" cy="130325"/>
            </a:xfrm>
            <a:prstGeom prst="rect">
              <a:avLst/>
            </a:prstGeom>
            <a:solidFill>
              <a:srgbClr val="4B4B4B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487098" y="6727676"/>
              <a:ext cx="1691680" cy="130324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 rot="10800000">
            <a:off x="0" y="9176"/>
            <a:ext cx="9178778" cy="130326"/>
            <a:chOff x="0" y="6727676"/>
            <a:chExt cx="9178778" cy="130325"/>
          </a:xfrm>
        </p:grpSpPr>
        <p:sp>
          <p:nvSpPr>
            <p:cNvPr id="11" name="직사각형 10"/>
            <p:cNvSpPr/>
            <p:nvPr/>
          </p:nvSpPr>
          <p:spPr>
            <a:xfrm>
              <a:off x="0" y="6727676"/>
              <a:ext cx="7487098" cy="130325"/>
            </a:xfrm>
            <a:prstGeom prst="rect">
              <a:avLst/>
            </a:prstGeom>
            <a:solidFill>
              <a:srgbClr val="4B4B4B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87098" y="6727676"/>
              <a:ext cx="1691680" cy="130324"/>
            </a:xfrm>
            <a:prstGeom prst="rect">
              <a:avLst/>
            </a:prstGeom>
            <a:solidFill>
              <a:srgbClr val="EA002C"/>
            </a:solidFill>
            <a:ln>
              <a:solidFill>
                <a:srgbClr val="EA0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이등변 삼각형 22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27771" y="1765089"/>
            <a:ext cx="6008141" cy="4508205"/>
            <a:chOff x="1108976" y="2132857"/>
            <a:chExt cx="4550181" cy="341422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19279950">
              <a:off x="3138877" y="2132857"/>
              <a:ext cx="2520280" cy="252028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08976" y="4777886"/>
              <a:ext cx="1875891" cy="769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60" pitchFamily="18" charset="-127"/>
                  <a:ea typeface="-윤고딕360" pitchFamily="18" charset="-127"/>
                </a:rPr>
                <a:t>홍승준</a:t>
              </a:r>
              <a:endParaRPr lang="en-US" altLang="ko-KR" sz="3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60" pitchFamily="18" charset="-127"/>
                <a:ea typeface="-윤고딕360" pitchFamily="18" charset="-127"/>
              </a:endParaRPr>
            </a:p>
            <a:p>
              <a:r>
                <a:rPr lang="en-US" altLang="ko-KR" sz="3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60" pitchFamily="18" charset="-127"/>
                  <a:ea typeface="-윤고딕360" pitchFamily="18" charset="-127"/>
                </a:rPr>
                <a:t>2013156049</a:t>
              </a:r>
              <a:endPara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60" pitchFamily="18" charset="-127"/>
                <a:ea typeface="-윤고딕36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2684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0" y="9177"/>
            <a:ext cx="1691680" cy="274591"/>
          </a:xfrm>
          <a:prstGeom prst="rect">
            <a:avLst/>
          </a:prstGeom>
          <a:solidFill>
            <a:srgbClr val="EA002C"/>
          </a:solidFill>
          <a:ln>
            <a:solidFill>
              <a:srgbClr val="EA0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>
            <a:off x="0" y="6309320"/>
            <a:ext cx="9178778" cy="548680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>
            <a:off x="1691680" y="9175"/>
            <a:ext cx="7487098" cy="549189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25" y="232389"/>
            <a:ext cx="748339" cy="748339"/>
          </a:xfrm>
          <a:prstGeom prst="rect">
            <a:avLst/>
          </a:prstGeom>
        </p:spPr>
      </p:pic>
      <p:sp>
        <p:nvSpPr>
          <p:cNvPr id="31" name="이등변 삼각형 30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326388" y="272523"/>
            <a:ext cx="1224136" cy="282516"/>
            <a:chOff x="2700327" y="1903739"/>
            <a:chExt cx="1224136" cy="282516"/>
          </a:xfrm>
        </p:grpSpPr>
        <p:sp>
          <p:nvSpPr>
            <p:cNvPr id="4" name="양쪽 모서리가 둥근 사각형 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765790" y="272523"/>
            <a:ext cx="1224136" cy="282516"/>
            <a:chOff x="2700327" y="1903739"/>
            <a:chExt cx="1224136" cy="28251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205192" y="272523"/>
            <a:ext cx="1224136" cy="282516"/>
            <a:chOff x="2700327" y="1903739"/>
            <a:chExt cx="1224136" cy="282516"/>
          </a:xfrm>
        </p:grpSpPr>
        <p:sp>
          <p:nvSpPr>
            <p:cNvPr id="37" name="양쪽 모서리가 둥근 사각형 36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644594" y="272523"/>
            <a:ext cx="1224136" cy="282516"/>
            <a:chOff x="2700327" y="1903739"/>
            <a:chExt cx="1224136" cy="282516"/>
          </a:xfrm>
        </p:grpSpPr>
        <p:sp>
          <p:nvSpPr>
            <p:cNvPr id="40" name="양쪽 모서리가 둥근 사각형 39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714348" y="1285860"/>
          <a:ext cx="7715304" cy="418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68"/>
                <a:gridCol w="2571768"/>
                <a:gridCol w="2571768"/>
              </a:tblGrid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최소 범위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추가 범위</a:t>
                      </a:r>
                      <a:endParaRPr lang="ko-KR" altLang="en-US" dirty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마우스</a:t>
                      </a:r>
                      <a:r>
                        <a:rPr lang="ko-KR" altLang="en-US" sz="1200" baseline="0" dirty="0" smtClean="0"/>
                        <a:t> 이벤트를 이용한 이동 및</a:t>
                      </a:r>
                      <a:endParaRPr lang="en-US" altLang="ko-KR" sz="1200" baseline="0" dirty="0" smtClean="0"/>
                    </a:p>
                    <a:p>
                      <a:pPr algn="ctr" latinLnBrk="1"/>
                      <a:r>
                        <a:rPr lang="ko-KR" altLang="en-US" sz="1200" baseline="0" dirty="0" smtClean="0"/>
                        <a:t>키보드의 키를 이용한 스킬 사용</a:t>
                      </a:r>
                      <a:endParaRPr lang="en-US" altLang="ko-KR" sz="1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스킬</a:t>
                      </a:r>
                      <a:r>
                        <a:rPr lang="ko-KR" altLang="en-US" sz="1200" baseline="0" dirty="0" smtClean="0"/>
                        <a:t> 마다 화려한 </a:t>
                      </a:r>
                      <a:r>
                        <a:rPr lang="ko-KR" altLang="en-US" sz="1200" baseline="0" dirty="0" err="1" smtClean="0"/>
                        <a:t>이펙트</a:t>
                      </a:r>
                      <a:r>
                        <a:rPr lang="ko-KR" altLang="en-US" sz="1200" baseline="0" dirty="0" smtClean="0"/>
                        <a:t> 및</a:t>
                      </a:r>
                      <a:endParaRPr lang="en-US" altLang="ko-KR" sz="1200" baseline="0" dirty="0" smtClean="0"/>
                    </a:p>
                    <a:p>
                      <a:pPr algn="ctr" latinLnBrk="1"/>
                      <a:r>
                        <a:rPr lang="ko-KR" altLang="en-US" sz="1200" baseline="0" dirty="0" err="1" smtClean="0"/>
                        <a:t>스킬의</a:t>
                      </a:r>
                      <a:r>
                        <a:rPr lang="ko-KR" altLang="en-US" sz="1200" baseline="0" dirty="0" smtClean="0"/>
                        <a:t> 사정거리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범위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에 대한 가이드 표시</a:t>
                      </a:r>
                      <a:endParaRPr lang="ko-KR" altLang="en-US" sz="1200" dirty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맵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체스 판 같은 </a:t>
                      </a:r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구성으로 스킬 및 공격 피격 판정이 보이도록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err="1" smtClean="0"/>
                        <a:t>맵</a:t>
                      </a:r>
                      <a:r>
                        <a:rPr lang="ko-KR" altLang="en-US" sz="1200" baseline="0" dirty="0" smtClean="0"/>
                        <a:t> 자체의 전략적인 요소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장애물이나 지형적인 이점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를 추가</a:t>
                      </a:r>
                      <a:endParaRPr lang="en-US" altLang="ko-KR" sz="1200" baseline="0" dirty="0" smtClean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몬스터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캐릭터를 찾아 이동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1200" dirty="0" smtClean="0"/>
                        <a:t>특정 패턴</a:t>
                      </a:r>
                      <a:r>
                        <a:rPr lang="ko-KR" altLang="en-US" sz="1200" baseline="0" dirty="0" smtClean="0"/>
                        <a:t> 및 확률에 의한 캐릭터 공격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쓰레드를</a:t>
                      </a:r>
                      <a:r>
                        <a:rPr lang="ko-KR" altLang="en-US" sz="1200" dirty="0" smtClean="0"/>
                        <a:t> 통해 플레이어와 별개로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동시에 게임을 진행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난이도에 따라 체력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스태미나 회복 속도 등 상승</a:t>
                      </a:r>
                      <a:endParaRPr lang="en-US" altLang="ko-KR" sz="1200" dirty="0" smtClean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타이머</a:t>
                      </a:r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현재 게임의 진행 시간을 알려주는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타이머</a:t>
                      </a:r>
                      <a:endParaRPr lang="en-US" altLang="ko-KR" sz="1200" dirty="0" smtClean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사운드</a:t>
                      </a:r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피격 및 스킬 </a:t>
                      </a:r>
                      <a:r>
                        <a:rPr lang="ko-KR" altLang="en-US" sz="1200" dirty="0" err="1" smtClean="0"/>
                        <a:t>이펙트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비명</a:t>
                      </a:r>
                      <a:r>
                        <a:rPr lang="en-US" altLang="ko-KR" sz="1200" baseline="0" dirty="0" smtClean="0"/>
                        <a:t>, BGM </a:t>
                      </a:r>
                      <a:r>
                        <a:rPr lang="ko-KR" altLang="en-US" sz="1200" baseline="0" dirty="0" smtClean="0"/>
                        <a:t>등  </a:t>
                      </a:r>
                      <a:r>
                        <a:rPr lang="en-US" altLang="ko-KR" sz="1200" baseline="0" dirty="0" smtClean="0"/>
                        <a:t>4</a:t>
                      </a:r>
                      <a:r>
                        <a:rPr lang="ko-KR" altLang="en-US" sz="1200" baseline="0" dirty="0" smtClean="0"/>
                        <a:t>개 이상의 사운드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애니메이션</a:t>
                      </a:r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기본 공격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이동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스킬 </a:t>
                      </a:r>
                      <a:r>
                        <a:rPr lang="ko-KR" altLang="en-US" sz="1200" dirty="0" err="1" smtClean="0"/>
                        <a:t>이펙트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등의 애니메이션 구현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3326388" y="272523"/>
            <a:ext cx="1224136" cy="282516"/>
            <a:chOff x="2700327" y="1903739"/>
            <a:chExt cx="1224136" cy="282516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</a:t>
              </a:r>
              <a:r>
                <a:rPr lang="ko-KR" altLang="en-US" sz="12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컨셉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65790" y="272523"/>
            <a:ext cx="1224136" cy="282516"/>
            <a:chOff x="2700327" y="1903739"/>
            <a:chExt cx="1224136" cy="282516"/>
          </a:xfrm>
        </p:grpSpPr>
        <p:sp>
          <p:nvSpPr>
            <p:cNvPr id="42" name="양쪽 모서리가 둥근 사각형 41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흐름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205192" y="272523"/>
            <a:ext cx="1224136" cy="282516"/>
            <a:chOff x="2700327" y="1903739"/>
            <a:chExt cx="1224136" cy="282516"/>
          </a:xfrm>
        </p:grpSpPr>
        <p:sp>
          <p:nvSpPr>
            <p:cNvPr id="45" name="양쪽 모서리가 둥근 사각형 44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58826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화면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572396" y="272523"/>
            <a:ext cx="1415772" cy="282516"/>
            <a:chOff x="2628129" y="1903739"/>
            <a:chExt cx="1415772" cy="282516"/>
          </a:xfrm>
        </p:grpSpPr>
        <p:sp>
          <p:nvSpPr>
            <p:cNvPr id="48" name="양쪽 모서리가 둥근 사각형 47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28129" y="19064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개발 범위 및 계획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339376" y="288964"/>
            <a:ext cx="1224136" cy="282516"/>
            <a:chOff x="2700327" y="1903739"/>
            <a:chExt cx="1224136" cy="282516"/>
          </a:xfrm>
        </p:grpSpPr>
        <p:sp>
          <p:nvSpPr>
            <p:cNvPr id="51" name="양쪽 모서리가 둥근 사각형 50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</a:t>
              </a:r>
              <a:r>
                <a:rPr lang="ko-KR" altLang="en-US" sz="12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컨셉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778778" y="288964"/>
            <a:ext cx="1224136" cy="282516"/>
            <a:chOff x="2700327" y="1903739"/>
            <a:chExt cx="1224136" cy="282516"/>
          </a:xfrm>
        </p:grpSpPr>
        <p:sp>
          <p:nvSpPr>
            <p:cNvPr id="54" name="양쪽 모서리가 둥근 사각형 5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화면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218180" y="288964"/>
            <a:ext cx="1224136" cy="282516"/>
            <a:chOff x="2700327" y="1903739"/>
            <a:chExt cx="1224136" cy="282516"/>
          </a:xfrm>
        </p:grpSpPr>
        <p:sp>
          <p:nvSpPr>
            <p:cNvPr id="57" name="양쪽 모서리가 둥근 사각형 56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58826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흐름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585384" y="288964"/>
            <a:ext cx="1415772" cy="282516"/>
            <a:chOff x="2628129" y="1903739"/>
            <a:chExt cx="1415772" cy="282516"/>
          </a:xfrm>
        </p:grpSpPr>
        <p:sp>
          <p:nvSpPr>
            <p:cNvPr id="60" name="양쪽 모서리가 둥근 사각형 59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28129" y="19064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개발 범위 및 계획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85786" y="571480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04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개발 범위 및 계획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309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0" y="9177"/>
            <a:ext cx="1691680" cy="274591"/>
          </a:xfrm>
          <a:prstGeom prst="rect">
            <a:avLst/>
          </a:prstGeom>
          <a:solidFill>
            <a:srgbClr val="EA002C"/>
          </a:solidFill>
          <a:ln>
            <a:solidFill>
              <a:srgbClr val="EA0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>
            <a:off x="0" y="6309320"/>
            <a:ext cx="9178778" cy="548680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>
            <a:off x="1691680" y="9175"/>
            <a:ext cx="7487098" cy="549189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25" y="232389"/>
            <a:ext cx="748339" cy="748339"/>
          </a:xfrm>
          <a:prstGeom prst="rect">
            <a:avLst/>
          </a:prstGeom>
        </p:spPr>
      </p:pic>
      <p:sp>
        <p:nvSpPr>
          <p:cNvPr id="31" name="이등변 삼각형 30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4"/>
          <p:cNvGrpSpPr/>
          <p:nvPr/>
        </p:nvGrpSpPr>
        <p:grpSpPr>
          <a:xfrm>
            <a:off x="3326388" y="272523"/>
            <a:ext cx="1224136" cy="282516"/>
            <a:chOff x="2700327" y="1903739"/>
            <a:chExt cx="1224136" cy="282516"/>
          </a:xfrm>
        </p:grpSpPr>
        <p:sp>
          <p:nvSpPr>
            <p:cNvPr id="4" name="양쪽 모서리가 둥근 사각형 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" name="그룹 32"/>
          <p:cNvGrpSpPr/>
          <p:nvPr/>
        </p:nvGrpSpPr>
        <p:grpSpPr>
          <a:xfrm>
            <a:off x="4765790" y="272523"/>
            <a:ext cx="1224136" cy="282516"/>
            <a:chOff x="2700327" y="1903739"/>
            <a:chExt cx="1224136" cy="28251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5" name="그룹 35"/>
          <p:cNvGrpSpPr/>
          <p:nvPr/>
        </p:nvGrpSpPr>
        <p:grpSpPr>
          <a:xfrm>
            <a:off x="6205192" y="272523"/>
            <a:ext cx="1224136" cy="282516"/>
            <a:chOff x="2700327" y="1903739"/>
            <a:chExt cx="1224136" cy="282516"/>
          </a:xfrm>
        </p:grpSpPr>
        <p:sp>
          <p:nvSpPr>
            <p:cNvPr id="37" name="양쪽 모서리가 둥근 사각형 36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6" name="그룹 38"/>
          <p:cNvGrpSpPr/>
          <p:nvPr/>
        </p:nvGrpSpPr>
        <p:grpSpPr>
          <a:xfrm>
            <a:off x="7644594" y="272523"/>
            <a:ext cx="1224136" cy="282516"/>
            <a:chOff x="2700327" y="1903739"/>
            <a:chExt cx="1224136" cy="282516"/>
          </a:xfrm>
        </p:grpSpPr>
        <p:sp>
          <p:nvSpPr>
            <p:cNvPr id="40" name="양쪽 모서리가 둥근 사각형 39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714348" y="1285860"/>
          <a:ext cx="7715304" cy="336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68"/>
                <a:gridCol w="5143536"/>
              </a:tblGrid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최소 범위</a:t>
                      </a:r>
                      <a:endParaRPr lang="ko-KR" altLang="en-US" dirty="0"/>
                    </a:p>
                    <a:p>
                      <a:pPr algn="ctr" latinLnBrk="1"/>
                      <a:r>
                        <a:rPr lang="ko-KR" altLang="en-US" dirty="0" smtClean="0"/>
                        <a:t>추가 범위</a:t>
                      </a:r>
                      <a:endParaRPr lang="ko-KR" altLang="en-US" dirty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baseline="0" dirty="0" smtClean="0"/>
                        <a:t> 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리소스 수집 및 화면 상의 좌표와 </a:t>
                      </a:r>
                      <a:r>
                        <a:rPr lang="ko-KR" altLang="en-US" sz="1200" baseline="0" dirty="0" err="1" smtClean="0"/>
                        <a:t>맵의</a:t>
                      </a:r>
                      <a:r>
                        <a:rPr lang="ko-KR" altLang="en-US" sz="1200" baseline="0" dirty="0" smtClean="0"/>
                        <a:t> 배열을 생성</a:t>
                      </a:r>
                      <a:endParaRPr lang="en-US" altLang="ko-KR" sz="1200" baseline="0" dirty="0" smtClean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 </a:t>
                      </a:r>
                      <a:r>
                        <a:rPr lang="ko-KR" altLang="en-US" sz="1200" dirty="0" smtClean="0"/>
                        <a:t>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맵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캐릭터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몬스터에</a:t>
                      </a:r>
                      <a:r>
                        <a:rPr lang="ko-KR" altLang="en-US" sz="1200" baseline="0" dirty="0" smtClean="0"/>
                        <a:t> 대한 클래스 생성 및</a:t>
                      </a:r>
                      <a:endParaRPr lang="en-US" altLang="ko-KR" sz="1200" baseline="0" dirty="0" smtClean="0"/>
                    </a:p>
                    <a:p>
                      <a:pPr algn="ctr" latinLnBrk="1"/>
                      <a:r>
                        <a:rPr lang="ko-KR" altLang="en-US" sz="1200" baseline="0" dirty="0" smtClean="0"/>
                        <a:t>기본 화면 구성</a:t>
                      </a:r>
                      <a:endParaRPr lang="en-US" altLang="ko-KR" sz="1200" baseline="0" dirty="0" smtClean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 </a:t>
                      </a:r>
                      <a:r>
                        <a:rPr lang="ko-KR" altLang="en-US" sz="1200" dirty="0" smtClean="0"/>
                        <a:t>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/>
                        <a:t>이벤트 </a:t>
                      </a:r>
                      <a:r>
                        <a:rPr lang="ko-KR" altLang="en-US" sz="1200" baseline="0" dirty="0" err="1" smtClean="0"/>
                        <a:t>핸들러</a:t>
                      </a:r>
                      <a:r>
                        <a:rPr lang="ko-KR" altLang="en-US" sz="1200" baseline="0" dirty="0" smtClean="0"/>
                        <a:t> 함수를 정의</a:t>
                      </a:r>
                      <a:endParaRPr lang="en-US" altLang="ko-KR" sz="1200" baseline="0" dirty="0" smtClean="0"/>
                    </a:p>
                    <a:p>
                      <a:pPr algn="ctr" latinLnBrk="1"/>
                      <a:r>
                        <a:rPr lang="ko-KR" altLang="en-US" sz="1200" baseline="0" dirty="0" smtClean="0"/>
                        <a:t>캐릭터를 클릭해 이동하고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키보드 입력을 통한 스킬 사용</a:t>
                      </a:r>
                      <a:endParaRPr lang="en-US" altLang="ko-KR" sz="1200" baseline="0" dirty="0" smtClean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 </a:t>
                      </a:r>
                      <a:r>
                        <a:rPr lang="ko-KR" altLang="en-US" sz="1200" dirty="0" smtClean="0"/>
                        <a:t>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쓰레드를</a:t>
                      </a:r>
                      <a:r>
                        <a:rPr lang="ko-KR" altLang="en-US" sz="1200" baseline="0" dirty="0" smtClean="0"/>
                        <a:t> 이용한 타이머와 </a:t>
                      </a:r>
                      <a:r>
                        <a:rPr lang="ko-KR" altLang="en-US" sz="1200" baseline="0" dirty="0" err="1" smtClean="0"/>
                        <a:t>몬스터의</a:t>
                      </a:r>
                      <a:r>
                        <a:rPr lang="ko-KR" altLang="en-US" sz="1200" baseline="0" dirty="0" smtClean="0"/>
                        <a:t> 패턴 </a:t>
                      </a:r>
                      <a:r>
                        <a:rPr lang="en-US" altLang="ko-KR" sz="1200" baseline="0" dirty="0" smtClean="0"/>
                        <a:t>AI </a:t>
                      </a:r>
                      <a:r>
                        <a:rPr lang="ko-KR" altLang="en-US" sz="1200" baseline="0" dirty="0" smtClean="0"/>
                        <a:t>구현</a:t>
                      </a:r>
                      <a:endParaRPr lang="ko-KR" altLang="en-US" sz="1200" dirty="0"/>
                    </a:p>
                  </a:txBody>
                  <a:tcPr/>
                </a:tc>
              </a:tr>
              <a:tr h="544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 </a:t>
                      </a:r>
                      <a:r>
                        <a:rPr lang="ko-KR" altLang="en-US" sz="1200" dirty="0" smtClean="0"/>
                        <a:t>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밸런스 조절 및 </a:t>
                      </a:r>
                      <a:r>
                        <a:rPr lang="ko-KR" altLang="en-US" sz="1200" dirty="0" err="1" smtClean="0"/>
                        <a:t>맵의</a:t>
                      </a:r>
                      <a:r>
                        <a:rPr lang="ko-KR" altLang="en-US" sz="1200" baseline="0" dirty="0" smtClean="0"/>
                        <a:t> 전략적인 요소 추가</a:t>
                      </a:r>
                      <a:endParaRPr lang="en-US" altLang="ko-KR" sz="1200" baseline="0" dirty="0" smtClean="0"/>
                    </a:p>
                    <a:p>
                      <a:pPr algn="ctr" latinLnBrk="1"/>
                      <a:r>
                        <a:rPr lang="ko-KR" altLang="en-US" sz="1200" baseline="0" dirty="0" smtClean="0"/>
                        <a:t>시작과 종료 처리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그룹 23"/>
          <p:cNvGrpSpPr/>
          <p:nvPr/>
        </p:nvGrpSpPr>
        <p:grpSpPr>
          <a:xfrm>
            <a:off x="3326388" y="272523"/>
            <a:ext cx="1224136" cy="282516"/>
            <a:chOff x="2700327" y="1903739"/>
            <a:chExt cx="1224136" cy="282516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</a:t>
              </a:r>
              <a:r>
                <a:rPr lang="ko-KR" altLang="en-US" sz="12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컨셉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9" name="그룹 28"/>
          <p:cNvGrpSpPr/>
          <p:nvPr/>
        </p:nvGrpSpPr>
        <p:grpSpPr>
          <a:xfrm>
            <a:off x="4765790" y="272523"/>
            <a:ext cx="1224136" cy="282516"/>
            <a:chOff x="2700327" y="1903739"/>
            <a:chExt cx="1224136" cy="282516"/>
          </a:xfrm>
        </p:grpSpPr>
        <p:sp>
          <p:nvSpPr>
            <p:cNvPr id="42" name="양쪽 모서리가 둥근 사각형 41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흐름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10" name="그룹 43"/>
          <p:cNvGrpSpPr/>
          <p:nvPr/>
        </p:nvGrpSpPr>
        <p:grpSpPr>
          <a:xfrm>
            <a:off x="6205192" y="272523"/>
            <a:ext cx="1224136" cy="282516"/>
            <a:chOff x="2700327" y="1903739"/>
            <a:chExt cx="1224136" cy="282516"/>
          </a:xfrm>
        </p:grpSpPr>
        <p:sp>
          <p:nvSpPr>
            <p:cNvPr id="45" name="양쪽 모서리가 둥근 사각형 44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58826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화면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14" name="그룹 46"/>
          <p:cNvGrpSpPr/>
          <p:nvPr/>
        </p:nvGrpSpPr>
        <p:grpSpPr>
          <a:xfrm>
            <a:off x="7572396" y="272523"/>
            <a:ext cx="1415772" cy="282516"/>
            <a:chOff x="2628129" y="1903739"/>
            <a:chExt cx="1415772" cy="282516"/>
          </a:xfrm>
        </p:grpSpPr>
        <p:sp>
          <p:nvSpPr>
            <p:cNvPr id="48" name="양쪽 모서리가 둥근 사각형 47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28129" y="19064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개발 범위 및 계획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15" name="그룹 49"/>
          <p:cNvGrpSpPr/>
          <p:nvPr/>
        </p:nvGrpSpPr>
        <p:grpSpPr>
          <a:xfrm>
            <a:off x="3339376" y="288964"/>
            <a:ext cx="1224136" cy="282516"/>
            <a:chOff x="2700327" y="1903739"/>
            <a:chExt cx="1224136" cy="282516"/>
          </a:xfrm>
        </p:grpSpPr>
        <p:sp>
          <p:nvSpPr>
            <p:cNvPr id="51" name="양쪽 모서리가 둥근 사각형 50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</a:t>
              </a:r>
              <a:r>
                <a:rPr lang="ko-KR" altLang="en-US" sz="12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컨셉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16" name="그룹 52"/>
          <p:cNvGrpSpPr/>
          <p:nvPr/>
        </p:nvGrpSpPr>
        <p:grpSpPr>
          <a:xfrm>
            <a:off x="4778778" y="288964"/>
            <a:ext cx="1224136" cy="282516"/>
            <a:chOff x="2700327" y="1903739"/>
            <a:chExt cx="1224136" cy="282516"/>
          </a:xfrm>
        </p:grpSpPr>
        <p:sp>
          <p:nvSpPr>
            <p:cNvPr id="54" name="양쪽 모서리가 둥근 사각형 5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화면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17" name="그룹 55"/>
          <p:cNvGrpSpPr/>
          <p:nvPr/>
        </p:nvGrpSpPr>
        <p:grpSpPr>
          <a:xfrm>
            <a:off x="6218180" y="288964"/>
            <a:ext cx="1224136" cy="282516"/>
            <a:chOff x="2700327" y="1903739"/>
            <a:chExt cx="1224136" cy="282516"/>
          </a:xfrm>
        </p:grpSpPr>
        <p:sp>
          <p:nvSpPr>
            <p:cNvPr id="57" name="양쪽 모서리가 둥근 사각형 56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58826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흐름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18" name="그룹 58"/>
          <p:cNvGrpSpPr/>
          <p:nvPr/>
        </p:nvGrpSpPr>
        <p:grpSpPr>
          <a:xfrm>
            <a:off x="7585384" y="288964"/>
            <a:ext cx="1415772" cy="282516"/>
            <a:chOff x="2628129" y="1903739"/>
            <a:chExt cx="1415772" cy="282516"/>
          </a:xfrm>
        </p:grpSpPr>
        <p:sp>
          <p:nvSpPr>
            <p:cNvPr id="60" name="양쪽 모서리가 둥근 사각형 59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28129" y="19064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개발 범위 및 계획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85786" y="571480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04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개발 범위 및 계획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309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74658" y="2072139"/>
            <a:ext cx="2794684" cy="550797"/>
            <a:chOff x="4532290" y="3125078"/>
            <a:chExt cx="2794684" cy="550797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4532290" y="3125078"/>
              <a:ext cx="2794684" cy="550797"/>
            </a:xfrm>
            <a:prstGeom prst="rect">
              <a:avLst/>
            </a:prstGeom>
            <a:solidFill>
              <a:srgbClr val="4B4B4B"/>
            </a:solidFill>
            <a:ln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90048" y="3169645"/>
              <a:ext cx="1879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THANK YOU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7" name="이등변 삼각형 6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4419717" y="0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4419716" y="6606204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1710" y="3068960"/>
            <a:ext cx="1560579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967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0" y="9178"/>
            <a:ext cx="1691680" cy="251470"/>
          </a:xfrm>
          <a:prstGeom prst="rect">
            <a:avLst/>
          </a:prstGeom>
          <a:solidFill>
            <a:srgbClr val="EA002C"/>
          </a:solidFill>
          <a:ln>
            <a:solidFill>
              <a:srgbClr val="EA0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>
            <a:off x="0" y="6309320"/>
            <a:ext cx="9178778" cy="548680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>
            <a:off x="1691680" y="9176"/>
            <a:ext cx="7487098" cy="251472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0800000">
            <a:off x="4511109" y="837117"/>
            <a:ext cx="4632891" cy="252001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53512" y="668188"/>
            <a:ext cx="1319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INDEX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83701" y="1845621"/>
            <a:ext cx="748339" cy="748339"/>
            <a:chOff x="2555776" y="2132856"/>
            <a:chExt cx="1656184" cy="165618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55776" y="2132856"/>
              <a:ext cx="1656184" cy="165618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096543" y="2588102"/>
              <a:ext cx="891177" cy="681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1P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175577" y="2720076"/>
            <a:ext cx="748339" cy="748339"/>
            <a:chOff x="2555776" y="2132856"/>
            <a:chExt cx="1656184" cy="16561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55776" y="2132856"/>
              <a:ext cx="1656184" cy="16561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096543" y="2588102"/>
              <a:ext cx="891177" cy="681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2</a:t>
              </a:r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P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167453" y="3594531"/>
            <a:ext cx="748339" cy="748339"/>
            <a:chOff x="2555776" y="2132856"/>
            <a:chExt cx="1656184" cy="16561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55776" y="2132856"/>
              <a:ext cx="1656184" cy="165618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096543" y="2588102"/>
              <a:ext cx="891177" cy="681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3</a:t>
              </a:r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P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59329" y="4468986"/>
            <a:ext cx="748339" cy="748339"/>
            <a:chOff x="2555776" y="2132856"/>
            <a:chExt cx="1656184" cy="165618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55776" y="2132856"/>
              <a:ext cx="1656184" cy="165618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096543" y="2588102"/>
              <a:ext cx="891177" cy="681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4</a:t>
              </a:r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P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955790" y="207272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게임 컨셉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5790" y="2948694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게임 화면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5790" y="3824665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게임 흐름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55790" y="470063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개발 범위 및 계획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254" y="-27384"/>
            <a:ext cx="1422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PRESENTATION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3247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174658" y="2072139"/>
            <a:ext cx="2794684" cy="2713722"/>
            <a:chOff x="3170952" y="1925326"/>
            <a:chExt cx="2794684" cy="27137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03848" y="2118768"/>
              <a:ext cx="2520280" cy="2520280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3170952" y="1925326"/>
              <a:ext cx="2794684" cy="550797"/>
              <a:chOff x="4532290" y="3125078"/>
              <a:chExt cx="2794684" cy="550797"/>
            </a:xfrm>
          </p:grpSpPr>
          <p:sp>
            <p:nvSpPr>
              <p:cNvPr id="4" name="직사각형 3"/>
              <p:cNvSpPr/>
              <p:nvPr/>
            </p:nvSpPr>
            <p:spPr>
              <a:xfrm rot="10800000">
                <a:off x="4532290" y="3125078"/>
                <a:ext cx="2794684" cy="550797"/>
              </a:xfrm>
              <a:prstGeom prst="rect">
                <a:avLst/>
              </a:prstGeom>
              <a:solidFill>
                <a:srgbClr val="4B4B4B"/>
              </a:solidFill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50504" y="3169645"/>
                <a:ext cx="1986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01 </a:t>
                </a:r>
                <a:r>
                  <a:rPr lang="ko-KR" altLang="en-US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게임</a:t>
                </a:r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 </a:t>
                </a:r>
                <a:r>
                  <a:rPr lang="ko-KR" altLang="en-US" sz="240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컨셉</a:t>
                </a:r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7" name="이등변 삼각형 6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4419717" y="0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4419716" y="6606204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469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0" y="9177"/>
            <a:ext cx="1691680" cy="274591"/>
          </a:xfrm>
          <a:prstGeom prst="rect">
            <a:avLst/>
          </a:prstGeom>
          <a:solidFill>
            <a:srgbClr val="EA002C"/>
          </a:solidFill>
          <a:ln>
            <a:solidFill>
              <a:srgbClr val="EA0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>
            <a:off x="0" y="6309320"/>
            <a:ext cx="9178778" cy="548680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>
            <a:off x="1691680" y="9175"/>
            <a:ext cx="7487098" cy="549189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25" y="232389"/>
            <a:ext cx="748339" cy="748339"/>
          </a:xfrm>
          <a:prstGeom prst="rect">
            <a:avLst/>
          </a:prstGeom>
        </p:spPr>
      </p:pic>
      <p:sp>
        <p:nvSpPr>
          <p:cNvPr id="31" name="이등변 삼각형 30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326388" y="272523"/>
            <a:ext cx="1224136" cy="282516"/>
            <a:chOff x="2700327" y="1903739"/>
            <a:chExt cx="1224136" cy="282516"/>
          </a:xfrm>
        </p:grpSpPr>
        <p:sp>
          <p:nvSpPr>
            <p:cNvPr id="4" name="양쪽 모서리가 둥근 사각형 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</a:t>
              </a:r>
              <a:r>
                <a:rPr lang="ko-KR" altLang="en-US" sz="12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컨셉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765790" y="272523"/>
            <a:ext cx="1224136" cy="282516"/>
            <a:chOff x="2700327" y="1903739"/>
            <a:chExt cx="1224136" cy="28251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흐름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205192" y="272523"/>
            <a:ext cx="1224136" cy="282516"/>
            <a:chOff x="2700327" y="1903739"/>
            <a:chExt cx="1224136" cy="282516"/>
          </a:xfrm>
        </p:grpSpPr>
        <p:sp>
          <p:nvSpPr>
            <p:cNvPr id="37" name="양쪽 모서리가 둥근 사각형 36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58826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화면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72396" y="272523"/>
            <a:ext cx="1415772" cy="282516"/>
            <a:chOff x="2628129" y="1903739"/>
            <a:chExt cx="1415772" cy="282516"/>
          </a:xfrm>
        </p:grpSpPr>
        <p:sp>
          <p:nvSpPr>
            <p:cNvPr id="40" name="양쪽 모서리가 둥근 사각형 39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28129" y="19064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개발 범위 및 계획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564" y="1340768"/>
            <a:ext cx="488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간단하고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빠르게 진행되는 실시간 </a:t>
            </a:r>
            <a:r>
              <a:rPr lang="ko-KR" altLang="en-US" dirty="0" smtClean="0"/>
              <a:t>턴 제 게임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8662" y="5214950"/>
            <a:ext cx="43797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/>
              <a:t>간단한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마우스 클릭과 몇 개의 키로만 게임 진행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/>
              <a:t>복잡하지 않은 화면 구성과 게임 규칙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/>
              <a:t>실시간 턴 제 방식으로 빠른 진행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7207" t="36979" r="38183" b="38021"/>
          <a:stretch>
            <a:fillRect/>
          </a:stretch>
        </p:blipFill>
        <p:spPr bwMode="auto">
          <a:xfrm>
            <a:off x="1571604" y="1714488"/>
            <a:ext cx="600079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785786" y="571480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01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게임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컨셉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43108" y="171448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산B" pitchFamily="18" charset="-127"/>
                <a:ea typeface="HY산B" pitchFamily="18" charset="-127"/>
              </a:rPr>
              <a:t>47</a:t>
            </a:r>
            <a:r>
              <a:rPr lang="ko-KR" altLang="en-US" dirty="0" smtClean="0">
                <a:solidFill>
                  <a:schemeClr val="bg1"/>
                </a:solidFill>
                <a:latin typeface="HY산B" pitchFamily="18" charset="-127"/>
                <a:ea typeface="HY산B" pitchFamily="18" charset="-127"/>
              </a:rPr>
              <a:t>초</a:t>
            </a:r>
            <a:endParaRPr lang="ko-KR" altLang="en-US" dirty="0">
              <a:solidFill>
                <a:schemeClr val="bg1"/>
              </a:solidFill>
              <a:latin typeface="HY산B" pitchFamily="18" charset="-127"/>
              <a:ea typeface="HY산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857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174658" y="2072139"/>
            <a:ext cx="2794684" cy="2713722"/>
            <a:chOff x="3170952" y="1925326"/>
            <a:chExt cx="2794684" cy="27137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03848" y="2118768"/>
              <a:ext cx="2520280" cy="2520280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3170952" y="1925326"/>
              <a:ext cx="2794684" cy="550797"/>
              <a:chOff x="4532290" y="3125078"/>
              <a:chExt cx="2794684" cy="550797"/>
            </a:xfrm>
          </p:grpSpPr>
          <p:sp>
            <p:nvSpPr>
              <p:cNvPr id="4" name="직사각형 3"/>
              <p:cNvSpPr/>
              <p:nvPr/>
            </p:nvSpPr>
            <p:spPr>
              <a:xfrm rot="10800000">
                <a:off x="4532290" y="3125078"/>
                <a:ext cx="2794684" cy="550797"/>
              </a:xfrm>
              <a:prstGeom prst="rect">
                <a:avLst/>
              </a:prstGeom>
              <a:solidFill>
                <a:srgbClr val="4B4B4B"/>
              </a:solidFill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50504" y="3169645"/>
                <a:ext cx="1986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02 </a:t>
                </a:r>
                <a:r>
                  <a:rPr lang="ko-KR" altLang="en-US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게임 화면</a:t>
                </a:r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7" name="이등변 삼각형 6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4419717" y="0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4419716" y="6606204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984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0" y="9177"/>
            <a:ext cx="1691680" cy="274591"/>
          </a:xfrm>
          <a:prstGeom prst="rect">
            <a:avLst/>
          </a:prstGeom>
          <a:solidFill>
            <a:srgbClr val="EA002C"/>
          </a:solidFill>
          <a:ln>
            <a:solidFill>
              <a:srgbClr val="EA0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>
            <a:off x="0" y="6309320"/>
            <a:ext cx="9178778" cy="548680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>
            <a:off x="1691680" y="9175"/>
            <a:ext cx="7487098" cy="549189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25" y="232389"/>
            <a:ext cx="748339" cy="748339"/>
          </a:xfrm>
          <a:prstGeom prst="rect">
            <a:avLst/>
          </a:prstGeom>
        </p:spPr>
      </p:pic>
      <p:sp>
        <p:nvSpPr>
          <p:cNvPr id="31" name="이등변 삼각형 30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326388" y="272523"/>
            <a:ext cx="1224136" cy="282516"/>
            <a:chOff x="2700327" y="1903739"/>
            <a:chExt cx="1224136" cy="282516"/>
          </a:xfrm>
        </p:grpSpPr>
        <p:sp>
          <p:nvSpPr>
            <p:cNvPr id="4" name="양쪽 모서리가 둥근 사각형 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765790" y="272523"/>
            <a:ext cx="1224136" cy="282516"/>
            <a:chOff x="2700327" y="1903739"/>
            <a:chExt cx="1224136" cy="28251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205192" y="272523"/>
            <a:ext cx="1224136" cy="282516"/>
            <a:chOff x="2700327" y="1903739"/>
            <a:chExt cx="1224136" cy="282516"/>
          </a:xfrm>
        </p:grpSpPr>
        <p:sp>
          <p:nvSpPr>
            <p:cNvPr id="37" name="양쪽 모서리가 둥근 사각형 36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644594" y="272523"/>
            <a:ext cx="1224136" cy="282516"/>
            <a:chOff x="2700327" y="1903739"/>
            <a:chExt cx="1224136" cy="282516"/>
          </a:xfrm>
        </p:grpSpPr>
        <p:sp>
          <p:nvSpPr>
            <p:cNvPr id="40" name="양쪽 모서리가 둥근 사각형 39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42910" y="4214818"/>
            <a:ext cx="2305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/>
              <a:t>1. </a:t>
            </a:r>
            <a:r>
              <a:rPr lang="ko-KR" altLang="en-US" dirty="0" smtClean="0"/>
              <a:t>진행 시간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타이머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캐릭터 및 상태 창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사용 가능 스킬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스킬 범위</a:t>
            </a:r>
            <a:endParaRPr lang="en-US" altLang="ko-KR" dirty="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3326388" y="272523"/>
            <a:ext cx="1224136" cy="282516"/>
            <a:chOff x="2700327" y="1903739"/>
            <a:chExt cx="1224136" cy="282516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</a:t>
              </a:r>
              <a:r>
                <a:rPr lang="ko-KR" altLang="en-US" sz="12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컨셉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65790" y="272523"/>
            <a:ext cx="1224136" cy="282516"/>
            <a:chOff x="2700327" y="1903739"/>
            <a:chExt cx="1224136" cy="282516"/>
          </a:xfrm>
        </p:grpSpPr>
        <p:sp>
          <p:nvSpPr>
            <p:cNvPr id="42" name="양쪽 모서리가 둥근 사각형 41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화면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205192" y="272523"/>
            <a:ext cx="1224136" cy="282516"/>
            <a:chOff x="2700327" y="1903739"/>
            <a:chExt cx="1224136" cy="282516"/>
          </a:xfrm>
        </p:grpSpPr>
        <p:sp>
          <p:nvSpPr>
            <p:cNvPr id="45" name="양쪽 모서리가 둥근 사각형 44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58826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흐름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572396" y="272523"/>
            <a:ext cx="1415772" cy="282516"/>
            <a:chOff x="2628129" y="1903739"/>
            <a:chExt cx="1415772" cy="282516"/>
          </a:xfrm>
        </p:grpSpPr>
        <p:sp>
          <p:nvSpPr>
            <p:cNvPr id="48" name="양쪽 모서리가 둥근 사각형 47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28129" y="19064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개발 범위 및 계획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/>
          <a:srcRect l="37207" t="36979" r="38183" b="38021"/>
          <a:stretch>
            <a:fillRect/>
          </a:stretch>
        </p:blipFill>
        <p:spPr bwMode="auto">
          <a:xfrm>
            <a:off x="428596" y="1285860"/>
            <a:ext cx="4214842" cy="2408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TextBox 50"/>
          <p:cNvSpPr txBox="1"/>
          <p:nvPr/>
        </p:nvSpPr>
        <p:spPr>
          <a:xfrm>
            <a:off x="785786" y="571480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02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게임 화면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l="43653" t="36458" r="32031" b="39063"/>
          <a:stretch>
            <a:fillRect/>
          </a:stretch>
        </p:blipFill>
        <p:spPr bwMode="auto">
          <a:xfrm>
            <a:off x="4714876" y="2714620"/>
            <a:ext cx="416316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TextBox 51"/>
          <p:cNvSpPr txBox="1"/>
          <p:nvPr/>
        </p:nvSpPr>
        <p:spPr>
          <a:xfrm>
            <a:off x="1357290" y="12858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산B" pitchFamily="18" charset="-127"/>
                <a:ea typeface="HY산B" pitchFamily="18" charset="-127"/>
              </a:rPr>
              <a:t>59</a:t>
            </a:r>
            <a:r>
              <a:rPr lang="ko-KR" altLang="en-US" dirty="0" smtClean="0">
                <a:solidFill>
                  <a:schemeClr val="bg1"/>
                </a:solidFill>
                <a:latin typeface="HY산B" pitchFamily="18" charset="-127"/>
                <a:ea typeface="HY산B" pitchFamily="18" charset="-127"/>
              </a:rPr>
              <a:t>초</a:t>
            </a:r>
            <a:endParaRPr lang="ko-KR" altLang="en-US" dirty="0">
              <a:solidFill>
                <a:schemeClr val="bg1"/>
              </a:solidFill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43570" y="271462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HY산B" pitchFamily="18" charset="-127"/>
                <a:ea typeface="HY산B" pitchFamily="18" charset="-127"/>
              </a:rPr>
              <a:t>58</a:t>
            </a:r>
            <a:r>
              <a:rPr lang="ko-KR" altLang="en-US" dirty="0" smtClean="0">
                <a:solidFill>
                  <a:schemeClr val="bg1"/>
                </a:solidFill>
                <a:latin typeface="HY산B" pitchFamily="18" charset="-127"/>
                <a:ea typeface="HY산B" pitchFamily="18" charset="-127"/>
              </a:rPr>
              <a:t>초</a:t>
            </a:r>
            <a:endParaRPr lang="ko-KR" altLang="en-US" dirty="0">
              <a:solidFill>
                <a:schemeClr val="bg1"/>
              </a:solidFill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57290" y="1285860"/>
            <a:ext cx="642942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643570" y="2714620"/>
            <a:ext cx="642942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28596" y="3143248"/>
            <a:ext cx="192882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714876" y="4572008"/>
            <a:ext cx="192882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786050" y="3214686"/>
            <a:ext cx="1857388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000892" y="4572008"/>
            <a:ext cx="192882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500166" y="10001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43570" y="24288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8596" y="36433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86050" y="371475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14876" y="50720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②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00892" y="507207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14942" y="321468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④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200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174658" y="2072139"/>
            <a:ext cx="2794684" cy="2713722"/>
            <a:chOff x="3170952" y="1925326"/>
            <a:chExt cx="2794684" cy="27137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03848" y="2118768"/>
              <a:ext cx="2520280" cy="2520280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3170952" y="1925326"/>
              <a:ext cx="2794684" cy="550797"/>
              <a:chOff x="4532290" y="3125078"/>
              <a:chExt cx="2794684" cy="550797"/>
            </a:xfrm>
          </p:grpSpPr>
          <p:sp>
            <p:nvSpPr>
              <p:cNvPr id="4" name="직사각형 3"/>
              <p:cNvSpPr/>
              <p:nvPr/>
            </p:nvSpPr>
            <p:spPr>
              <a:xfrm rot="10800000">
                <a:off x="4532290" y="3125078"/>
                <a:ext cx="2794684" cy="550797"/>
              </a:xfrm>
              <a:prstGeom prst="rect">
                <a:avLst/>
              </a:prstGeom>
              <a:solidFill>
                <a:srgbClr val="4B4B4B"/>
              </a:solidFill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50504" y="3169645"/>
                <a:ext cx="1986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03 </a:t>
                </a:r>
                <a:r>
                  <a:rPr lang="ko-KR" altLang="en-US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게임 흐름</a:t>
                </a:r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7" name="이등변 삼각형 6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4419717" y="0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4419716" y="6606204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579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0800000">
            <a:off x="0" y="9177"/>
            <a:ext cx="1691680" cy="274591"/>
          </a:xfrm>
          <a:prstGeom prst="rect">
            <a:avLst/>
          </a:prstGeom>
          <a:solidFill>
            <a:srgbClr val="EA002C"/>
          </a:solidFill>
          <a:ln>
            <a:solidFill>
              <a:srgbClr val="EA0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>
            <a:off x="0" y="6309320"/>
            <a:ext cx="9178778" cy="548680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>
            <a:off x="1691680" y="9175"/>
            <a:ext cx="7487098" cy="549189"/>
          </a:xfrm>
          <a:prstGeom prst="rect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225" y="232389"/>
            <a:ext cx="748339" cy="748339"/>
          </a:xfrm>
          <a:prstGeom prst="rect">
            <a:avLst/>
          </a:prstGeom>
        </p:spPr>
      </p:pic>
      <p:sp>
        <p:nvSpPr>
          <p:cNvPr id="31" name="이등변 삼각형 30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326388" y="272523"/>
            <a:ext cx="1224136" cy="282516"/>
            <a:chOff x="2700327" y="1903739"/>
            <a:chExt cx="1224136" cy="282516"/>
          </a:xfrm>
        </p:grpSpPr>
        <p:sp>
          <p:nvSpPr>
            <p:cNvPr id="4" name="양쪽 모서리가 둥근 사각형 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765790" y="272523"/>
            <a:ext cx="1224136" cy="282516"/>
            <a:chOff x="2700327" y="1903739"/>
            <a:chExt cx="1224136" cy="28251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205192" y="272523"/>
            <a:ext cx="1224136" cy="282516"/>
            <a:chOff x="2700327" y="1903739"/>
            <a:chExt cx="1224136" cy="282516"/>
          </a:xfrm>
        </p:grpSpPr>
        <p:sp>
          <p:nvSpPr>
            <p:cNvPr id="37" name="양쪽 모서리가 둥근 사각형 36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644594" y="272523"/>
            <a:ext cx="1224136" cy="282516"/>
            <a:chOff x="2700327" y="1903739"/>
            <a:chExt cx="1224136" cy="282516"/>
          </a:xfrm>
        </p:grpSpPr>
        <p:sp>
          <p:nvSpPr>
            <p:cNvPr id="40" name="양쪽 모서리가 둥근 사각형 39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26204" y="1906498"/>
              <a:ext cx="972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CONTENTS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2910" y="5014753"/>
            <a:ext cx="5556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캐릭터의 </a:t>
            </a:r>
            <a:r>
              <a:rPr lang="ko-KR" altLang="en-US" dirty="0" err="1" smtClean="0"/>
              <a:t>스태미너를</a:t>
            </a:r>
            <a:r>
              <a:rPr lang="ko-KR" altLang="en-US" dirty="0" smtClean="0"/>
              <a:t> 이용해 이동 및 공격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일정 시간마다 스태미나 회복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몬스터의</a:t>
            </a:r>
            <a:r>
              <a:rPr lang="ko-KR" altLang="en-US" dirty="0" smtClean="0"/>
              <a:t> 체력이 모두 소모되면 승리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몬스터에게</a:t>
            </a:r>
            <a:r>
              <a:rPr lang="ko-KR" altLang="en-US" dirty="0" smtClean="0"/>
              <a:t> 모든 캐릭터의 체력이 소모되면 패배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326388" y="272523"/>
            <a:ext cx="1224136" cy="282516"/>
            <a:chOff x="2700327" y="1903739"/>
            <a:chExt cx="1224136" cy="282516"/>
          </a:xfrm>
        </p:grpSpPr>
        <p:sp>
          <p:nvSpPr>
            <p:cNvPr id="22" name="양쪽 모서리가 둥근 사각형 21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</a:t>
              </a:r>
              <a:r>
                <a:rPr lang="ko-KR" altLang="en-US" sz="12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컨셉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65790" y="272523"/>
            <a:ext cx="1224136" cy="282516"/>
            <a:chOff x="2700327" y="1903739"/>
            <a:chExt cx="1224136" cy="282516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흐름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205192" y="272523"/>
            <a:ext cx="1224136" cy="282516"/>
            <a:chOff x="2700327" y="1903739"/>
            <a:chExt cx="1224136" cy="282516"/>
          </a:xfrm>
        </p:grpSpPr>
        <p:sp>
          <p:nvSpPr>
            <p:cNvPr id="29" name="양쪽 모서리가 둥근 사각형 28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58826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화면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572396" y="272523"/>
            <a:ext cx="1415772" cy="282516"/>
            <a:chOff x="2628129" y="1903739"/>
            <a:chExt cx="1415772" cy="282516"/>
          </a:xfrm>
        </p:grpSpPr>
        <p:sp>
          <p:nvSpPr>
            <p:cNvPr id="43" name="양쪽 모서리가 둥근 사각형 42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28129" y="19064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개발 범위 및 계획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339376" y="288964"/>
            <a:ext cx="1224136" cy="282516"/>
            <a:chOff x="2700327" y="1903739"/>
            <a:chExt cx="1224136" cy="282516"/>
          </a:xfrm>
        </p:grpSpPr>
        <p:sp>
          <p:nvSpPr>
            <p:cNvPr id="58" name="양쪽 모서리가 둥근 사각형 57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</a:t>
              </a:r>
              <a:r>
                <a:rPr lang="ko-KR" altLang="en-US" sz="12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컨셉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778778" y="288964"/>
            <a:ext cx="1224136" cy="282516"/>
            <a:chOff x="2700327" y="1903739"/>
            <a:chExt cx="1224136" cy="282516"/>
          </a:xfrm>
        </p:grpSpPr>
        <p:sp>
          <p:nvSpPr>
            <p:cNvPr id="61" name="양쪽 모서리가 둥근 사각형 60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826204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화면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218180" y="288964"/>
            <a:ext cx="1224136" cy="282516"/>
            <a:chOff x="2700327" y="1903739"/>
            <a:chExt cx="1224136" cy="282516"/>
          </a:xfrm>
        </p:grpSpPr>
        <p:sp>
          <p:nvSpPr>
            <p:cNvPr id="64" name="양쪽 모서리가 둥근 사각형 63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58826" y="1906498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게임 흐름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585384" y="288964"/>
            <a:ext cx="1415772" cy="282516"/>
            <a:chOff x="2628129" y="1903739"/>
            <a:chExt cx="1415772" cy="282516"/>
          </a:xfrm>
        </p:grpSpPr>
        <p:sp>
          <p:nvSpPr>
            <p:cNvPr id="67" name="양쪽 모서리가 둥근 사각형 66"/>
            <p:cNvSpPr/>
            <p:nvPr/>
          </p:nvSpPr>
          <p:spPr>
            <a:xfrm>
              <a:off x="2700327" y="1903739"/>
              <a:ext cx="1224136" cy="2825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28129" y="1906498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개발 범위 및 계획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85786" y="571480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03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게임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흐름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/>
          <a:srcRect l="43653" t="36458" r="32031" b="39063"/>
          <a:stretch>
            <a:fillRect/>
          </a:stretch>
        </p:blipFill>
        <p:spPr bwMode="auto">
          <a:xfrm>
            <a:off x="5072066" y="1006133"/>
            <a:ext cx="3143272" cy="170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/>
          <a:srcRect l="37207" t="36979" r="38183" b="38021"/>
          <a:stretch>
            <a:fillRect/>
          </a:stretch>
        </p:blipFill>
        <p:spPr bwMode="auto">
          <a:xfrm>
            <a:off x="5072066" y="3214686"/>
            <a:ext cx="3143272" cy="175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 l="58594" t="50000" r="17675" b="26562"/>
          <a:stretch>
            <a:fillRect/>
          </a:stretch>
        </p:blipFill>
        <p:spPr bwMode="auto">
          <a:xfrm>
            <a:off x="1000100" y="1000108"/>
            <a:ext cx="3071834" cy="170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/>
          <a:srcRect l="58008" t="48959" r="19433" b="28124"/>
          <a:stretch>
            <a:fillRect/>
          </a:stretch>
        </p:blipFill>
        <p:spPr bwMode="auto">
          <a:xfrm>
            <a:off x="1000100" y="3214686"/>
            <a:ext cx="30718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" name="오른쪽 화살표 71"/>
          <p:cNvSpPr/>
          <p:nvPr/>
        </p:nvSpPr>
        <p:spPr>
          <a:xfrm>
            <a:off x="4143372" y="1643050"/>
            <a:ext cx="714380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143372" y="3786190"/>
            <a:ext cx="714380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아래쪽 화살표 74"/>
          <p:cNvSpPr/>
          <p:nvPr/>
        </p:nvSpPr>
        <p:spPr>
          <a:xfrm>
            <a:off x="6429388" y="2786058"/>
            <a:ext cx="500066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아래쪽 화살표 75"/>
          <p:cNvSpPr/>
          <p:nvPr/>
        </p:nvSpPr>
        <p:spPr>
          <a:xfrm>
            <a:off x="2214546" y="2786058"/>
            <a:ext cx="500066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31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174658" y="2072139"/>
            <a:ext cx="3133169" cy="2713722"/>
            <a:chOff x="3170952" y="1925326"/>
            <a:chExt cx="3133169" cy="27137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03848" y="2118768"/>
              <a:ext cx="2520280" cy="2520280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3170952" y="1925326"/>
              <a:ext cx="3133169" cy="550797"/>
              <a:chOff x="4532290" y="3125078"/>
              <a:chExt cx="3133169" cy="550797"/>
            </a:xfrm>
          </p:grpSpPr>
          <p:sp>
            <p:nvSpPr>
              <p:cNvPr id="4" name="직사각형 3"/>
              <p:cNvSpPr/>
              <p:nvPr/>
            </p:nvSpPr>
            <p:spPr>
              <a:xfrm rot="10800000">
                <a:off x="4532290" y="3125078"/>
                <a:ext cx="2794684" cy="550797"/>
              </a:xfrm>
              <a:prstGeom prst="rect">
                <a:avLst/>
              </a:prstGeom>
              <a:solidFill>
                <a:srgbClr val="4B4B4B"/>
              </a:solidFill>
              <a:ln>
                <a:solidFill>
                  <a:srgbClr val="4B4B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550504" y="3169645"/>
                <a:ext cx="31149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04 </a:t>
                </a:r>
                <a:r>
                  <a:rPr lang="ko-KR" altLang="en-US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개발 범위 및 계획</a:t>
                </a:r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7" name="이등변 삼각형 6"/>
          <p:cNvSpPr/>
          <p:nvPr/>
        </p:nvSpPr>
        <p:spPr>
          <a:xfrm rot="5400000">
            <a:off x="-16646" y="3303225"/>
            <a:ext cx="264483" cy="228002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16200000">
            <a:off x="8897990" y="3303225"/>
            <a:ext cx="264484" cy="228003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0800000">
            <a:off x="4419717" y="0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4419716" y="6606204"/>
            <a:ext cx="296299" cy="255430"/>
          </a:xfrm>
          <a:prstGeom prst="triangle">
            <a:avLst/>
          </a:prstGeom>
          <a:solidFill>
            <a:srgbClr val="4B4B4B"/>
          </a:solidFill>
          <a:ln>
            <a:solidFill>
              <a:srgbClr val="4B4B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750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412</Words>
  <Application>Microsoft Office PowerPoint</Application>
  <PresentationFormat>화면 슬라이드 쇼(4:3)</PresentationFormat>
  <Paragraphs>131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Xnote</dc:creator>
  <cp:lastModifiedBy>Neo</cp:lastModifiedBy>
  <cp:revision>24</cp:revision>
  <dcterms:created xsi:type="dcterms:W3CDTF">2011-10-29T03:22:18Z</dcterms:created>
  <dcterms:modified xsi:type="dcterms:W3CDTF">2017-09-21T14:19:00Z</dcterms:modified>
</cp:coreProperties>
</file>